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4"/>
  </p:notesMasterIdLst>
  <p:handoutMasterIdLst>
    <p:handoutMasterId r:id="rId5"/>
  </p:handoutMasterIdLst>
  <p:sldIdLst>
    <p:sldId id="2076" r:id="rId2"/>
    <p:sldId id="2078" r:id="rId3"/>
  </p:sldIdLst>
  <p:sldSz cx="9144000" cy="5143500" type="screen16x9"/>
  <p:notesSz cx="7315200" cy="9601200"/>
  <p:custDataLst>
    <p:tags r:id="rId6"/>
  </p:custDataLst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453">
          <p15:clr>
            <a:srgbClr val="A4A3A4"/>
          </p15:clr>
        </p15:guide>
        <p15:guide id="4" pos="5580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="">
        <p15:guide id="1" orient="horz" pos="3024" userDrawn="1">
          <p15:clr>
            <a:srgbClr val="A4A3A4"/>
          </p15:clr>
        </p15:guide>
        <p15:guide id="2" pos="230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E0"/>
    <a:srgbClr val="00539F"/>
    <a:srgbClr val="C9F0FF"/>
    <a:srgbClr val="3D3075"/>
    <a:srgbClr val="DDDDDD"/>
    <a:srgbClr val="FFFFFF"/>
    <a:srgbClr val="F8F8F8"/>
    <a:srgbClr val="67B43C"/>
    <a:srgbClr val="04335E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319" autoAdjust="0"/>
  </p:normalViewPr>
  <p:slideViewPr>
    <p:cSldViewPr snapToGrid="0">
      <p:cViewPr varScale="1">
        <p:scale>
          <a:sx n="95" d="100"/>
          <a:sy n="95" d="100"/>
        </p:scale>
        <p:origin x="-2058" y="-96"/>
      </p:cViewPr>
      <p:guideLst>
        <p:guide orient="horz" pos="1620"/>
        <p:guide pos="2880"/>
        <p:guide pos="453"/>
        <p:guide pos="55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06" y="72"/>
      </p:cViewPr>
      <p:guideLst>
        <p:guide orient="horz" pos="3024"/>
        <p:guide pos="23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91828"/>
            <a:ext cx="3162301" cy="28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38" tIns="46680" rIns="95038" bIns="46680" numCol="1" anchor="b" anchorCtr="0" compatLnSpc="1">
            <a:prstTxWarp prst="textNoShape">
              <a:avLst/>
            </a:prstTxWarp>
            <a:spAutoFit/>
          </a:bodyPr>
          <a:lstStyle>
            <a:lvl1pPr algn="l" defTabSz="973208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2901" y="191828"/>
            <a:ext cx="3162299" cy="28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38" tIns="46680" rIns="95038" bIns="46680" numCol="1" anchor="b" anchorCtr="0" compatLnSpc="1">
            <a:prstTxWarp prst="textNoShape">
              <a:avLst/>
            </a:prstTxWarp>
            <a:spAutoFit/>
          </a:bodyPr>
          <a:lstStyle>
            <a:lvl1pPr algn="r" defTabSz="973208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0838"/>
            <a:ext cx="3162301" cy="28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38" tIns="46680" rIns="95038" bIns="46680" numCol="1" anchor="b" anchorCtr="0" compatLnSpc="1">
            <a:prstTxWarp prst="textNoShape">
              <a:avLst/>
            </a:prstTxWarp>
            <a:spAutoFit/>
          </a:bodyPr>
          <a:lstStyle>
            <a:lvl1pPr algn="l" defTabSz="973208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2901" y="9320838"/>
            <a:ext cx="3162299" cy="28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38" tIns="46680" rIns="95038" bIns="46680" numCol="1" anchor="b" anchorCtr="0" compatLnSpc="1">
            <a:prstTxWarp prst="textNoShape">
              <a:avLst/>
            </a:prstTxWarp>
            <a:spAutoFit/>
          </a:bodyPr>
          <a:lstStyle>
            <a:lvl1pPr algn="r" defTabSz="973208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7EAE8869-DF7C-4BE9-BE20-437D39AB8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69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8866" cy="47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31" tIns="48423" rIns="96831" bIns="48423" numCol="1" anchor="t" anchorCtr="0" compatLnSpc="1">
            <a:prstTxWarp prst="textNoShape">
              <a:avLst/>
            </a:prstTxWarp>
          </a:bodyPr>
          <a:lstStyle>
            <a:lvl1pPr algn="l" defTabSz="973208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275" y="0"/>
            <a:ext cx="3175552" cy="47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31" tIns="48423" rIns="96831" bIns="48423" numCol="1" anchor="t" anchorCtr="0" compatLnSpc="1">
            <a:prstTxWarp prst="textNoShape">
              <a:avLst/>
            </a:prstTxWarp>
          </a:bodyPr>
          <a:lstStyle>
            <a:lvl1pPr algn="r" defTabSz="973208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92125" y="714375"/>
            <a:ext cx="6340475" cy="3567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92696" y="4600575"/>
            <a:ext cx="4898335" cy="428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31" tIns="48423" rIns="96831" bIns="48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4092"/>
            <a:ext cx="3178866" cy="47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31" tIns="48423" rIns="96831" bIns="48423" numCol="1" anchor="b" anchorCtr="0" compatLnSpc="1">
            <a:prstTxWarp prst="textNoShape">
              <a:avLst/>
            </a:prstTxWarp>
          </a:bodyPr>
          <a:lstStyle>
            <a:lvl1pPr algn="l" defTabSz="973208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275" y="9124092"/>
            <a:ext cx="3175552" cy="47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31" tIns="48423" rIns="96831" bIns="48423" numCol="1" anchor="b" anchorCtr="0" compatLnSpc="1">
            <a:prstTxWarp prst="textNoShape">
              <a:avLst/>
            </a:prstTxWarp>
          </a:bodyPr>
          <a:lstStyle>
            <a:lvl1pPr algn="r" defTabSz="973208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48D3ECE6-7400-4E42-A2A4-DDBDD73D3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2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2125" y="714375"/>
            <a:ext cx="6340475" cy="3567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D3ECE6-7400-4E42-A2A4-DDBDD73D388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8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D3ECE6-7400-4E42-A2A4-DDBDD73D38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5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628383"/>
            <a:ext cx="9144000" cy="3515117"/>
          </a:xfrm>
          <a:prstGeom prst="rect">
            <a:avLst/>
          </a:prstGeom>
          <a:solidFill>
            <a:srgbClr val="00539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553227"/>
            <a:ext cx="9144000" cy="75156"/>
          </a:xfrm>
          <a:prstGeom prst="rect">
            <a:avLst/>
          </a:prstGeom>
          <a:solidFill>
            <a:srgbClr val="00A0E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462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2666" y="2609229"/>
            <a:ext cx="6001077" cy="367903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14046212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12666" y="1310260"/>
            <a:ext cx="7829877" cy="1197764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1" name="Rectangle 24"/>
          <p:cNvSpPr>
            <a:spLocks noChangeArrowheads="1"/>
          </p:cNvSpPr>
          <p:nvPr userDrawn="1"/>
        </p:nvSpPr>
        <p:spPr bwMode="auto">
          <a:xfrm>
            <a:off x="7193037" y="4868320"/>
            <a:ext cx="19050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n-US" sz="700" b="0" dirty="0"/>
              <a:t> </a:t>
            </a:r>
            <a:fld id="{921B5E06-F183-4D0B-B290-4EA84B1D0FE0}" type="slidenum">
              <a:rPr lang="en-US" sz="700" b="0">
                <a:solidFill>
                  <a:schemeClr val="bg1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pic>
        <p:nvPicPr>
          <p:cNvPr id="14" name="Picture 2" descr="K:\CorpComm\ExecCommDesign\_1APresentationProduction\_Internal Comm\1_Logos\ABS Companies Logo\D1853_ABS Companies_Logo_hal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767" y="4831602"/>
            <a:ext cx="1003144" cy="25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2"/>
          <p:cNvSpPr>
            <a:spLocks noChangeArrowheads="1"/>
          </p:cNvSpPr>
          <p:nvPr userDrawn="1"/>
        </p:nvSpPr>
        <p:spPr bwMode="auto">
          <a:xfrm>
            <a:off x="0" y="4923064"/>
            <a:ext cx="23050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500" b="0" dirty="0" smtClean="0">
                <a:solidFill>
                  <a:schemeClr val="bg1"/>
                </a:solidFill>
                <a:latin typeface="Calibri" pitchFamily="34" charset="0"/>
              </a:rPr>
              <a:t>ATI Miller</a:t>
            </a:r>
            <a:r>
              <a:rPr lang="en-US" sz="500" b="0" baseline="0" dirty="0" smtClean="0">
                <a:solidFill>
                  <a:schemeClr val="bg1"/>
                </a:solidFill>
                <a:latin typeface="Calibri" pitchFamily="34" charset="0"/>
              </a:rPr>
              <a:t>– November 2016</a:t>
            </a:r>
            <a:endParaRPr lang="en-US" sz="500" b="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21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1621583"/>
            <a:ext cx="9144000" cy="1463040"/>
          </a:xfrm>
          <a:prstGeom prst="rect">
            <a:avLst/>
          </a:prstGeom>
          <a:solidFill>
            <a:srgbClr val="00539F"/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 userDrawn="1"/>
        </p:nvSpPr>
        <p:spPr bwMode="auto">
          <a:xfrm>
            <a:off x="7193037" y="4868320"/>
            <a:ext cx="19050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n-US" sz="700" b="0" dirty="0"/>
              <a:t> </a:t>
            </a:r>
            <a:fld id="{921B5E06-F183-4D0B-B290-4EA84B1D0FE0}" type="slidenum">
              <a:rPr lang="en-US" sz="700" b="0"/>
              <a:pPr algn="r">
                <a:spcBef>
                  <a:spcPct val="0"/>
                </a:spcBef>
              </a:pPr>
              <a:t>‹#›</a:t>
            </a:fld>
            <a:endParaRPr lang="en-US" sz="700" b="0" dirty="0"/>
          </a:p>
        </p:txBody>
      </p:sp>
      <p:sp>
        <p:nvSpPr>
          <p:cNvPr id="15" name="Rectangle 32"/>
          <p:cNvSpPr>
            <a:spLocks noChangeArrowheads="1"/>
          </p:cNvSpPr>
          <p:nvPr userDrawn="1"/>
        </p:nvSpPr>
        <p:spPr bwMode="auto">
          <a:xfrm>
            <a:off x="0" y="4923064"/>
            <a:ext cx="23050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500" b="0" dirty="0" smtClean="0">
                <a:latin typeface="Calibri" pitchFamily="34" charset="0"/>
              </a:rPr>
              <a:t>ATI Miller– November 2016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3213822"/>
            <a:ext cx="6400800" cy="36790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19415" y="1754221"/>
            <a:ext cx="8473856" cy="119776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pic>
        <p:nvPicPr>
          <p:cNvPr id="8" name="Picture 2" descr="K:\CorpComm\ExecCommDesign\_1APresentationProduction\_Internal Comm\1_Logos\ABS Companies Logo\D1853_ABS Companies_Logo_hal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767" y="4831602"/>
            <a:ext cx="1003144" cy="25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 bwMode="auto">
          <a:xfrm>
            <a:off x="0" y="1553227"/>
            <a:ext cx="9144000" cy="75156"/>
          </a:xfrm>
          <a:prstGeom prst="rect">
            <a:avLst/>
          </a:prstGeom>
          <a:solidFill>
            <a:srgbClr val="00A0E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3040782"/>
            <a:ext cx="9144000" cy="75156"/>
          </a:xfrm>
          <a:prstGeom prst="rect">
            <a:avLst/>
          </a:prstGeom>
          <a:solidFill>
            <a:srgbClr val="00A0E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88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326" y="232109"/>
            <a:ext cx="8680989" cy="422167"/>
          </a:xfrm>
        </p:spPr>
        <p:txBody>
          <a:bodyPr/>
          <a:lstStyle>
            <a:lvl1pPr algn="l">
              <a:defRPr>
                <a:solidFill>
                  <a:srgbClr val="0053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908137"/>
            <a:ext cx="8513763" cy="3761495"/>
          </a:xfrm>
        </p:spPr>
        <p:txBody>
          <a:bodyPr/>
          <a:lstStyle>
            <a:lvl1pPr>
              <a:defRPr>
                <a:solidFill>
                  <a:srgbClr val="00A0E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46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>
                <a:solidFill>
                  <a:srgbClr val="0053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06308" y="833438"/>
            <a:ext cx="7946379" cy="3787775"/>
          </a:xfrm>
        </p:spPr>
        <p:txBody>
          <a:bodyPr/>
          <a:lstStyle>
            <a:lvl1pPr>
              <a:defRPr>
                <a:solidFill>
                  <a:srgbClr val="00A0E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59976" y="699246"/>
            <a:ext cx="54684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539F"/>
                </a:solidFill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 sz="3200" b="1" dirty="0">
              <a:solidFill>
                <a:srgbClr val="00539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59975" y="1469956"/>
            <a:ext cx="54684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539F"/>
                </a:solidFill>
                <a:latin typeface="Helvetica" charset="0"/>
                <a:ea typeface="Helvetica" charset="0"/>
                <a:cs typeface="Helvetica" charset="0"/>
              </a:rPr>
              <a:t>2</a:t>
            </a:r>
            <a:endParaRPr lang="en-US" sz="3200" b="1" dirty="0">
              <a:solidFill>
                <a:srgbClr val="00539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9975" y="2240666"/>
            <a:ext cx="54684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539F"/>
                </a:solidFill>
                <a:latin typeface="Helvetica" charset="0"/>
                <a:ea typeface="Helvetica" charset="0"/>
                <a:cs typeface="Helvetica" charset="0"/>
              </a:rPr>
              <a:t>3</a:t>
            </a:r>
            <a:endParaRPr lang="en-US" sz="3200" b="1" dirty="0">
              <a:solidFill>
                <a:srgbClr val="00539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47207" y="3011376"/>
            <a:ext cx="54684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539F"/>
                </a:solidFill>
                <a:latin typeface="Helvetica" charset="0"/>
                <a:ea typeface="Helvetica" charset="0"/>
                <a:cs typeface="Helvetica" charset="0"/>
              </a:rPr>
              <a:t>4</a:t>
            </a:r>
            <a:endParaRPr lang="en-US" sz="3200" b="1" dirty="0">
              <a:solidFill>
                <a:srgbClr val="00539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55491" y="3782085"/>
            <a:ext cx="54684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539F"/>
                </a:solidFill>
                <a:latin typeface="Helvetica" charset="0"/>
                <a:ea typeface="Helvetica" charset="0"/>
                <a:cs typeface="Helvetica" charset="0"/>
              </a:rPr>
              <a:t>5</a:t>
            </a:r>
            <a:endParaRPr lang="en-US" sz="3200" b="1" dirty="0">
              <a:solidFill>
                <a:srgbClr val="00539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295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3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736375"/>
            <a:ext cx="4179888" cy="3920731"/>
          </a:xfrm>
        </p:spPr>
        <p:txBody>
          <a:bodyPr/>
          <a:lstStyle>
            <a:lvl1pPr>
              <a:defRPr sz="1800">
                <a:solidFill>
                  <a:srgbClr val="00A0E0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6" y="736375"/>
            <a:ext cx="4181475" cy="3920731"/>
          </a:xfrm>
        </p:spPr>
        <p:txBody>
          <a:bodyPr/>
          <a:lstStyle>
            <a:lvl1pPr>
              <a:defRPr sz="1800">
                <a:solidFill>
                  <a:srgbClr val="00A0E0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25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3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80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25450" y="612775"/>
            <a:ext cx="8271741" cy="3844925"/>
          </a:xfrm>
        </p:spPr>
        <p:txBody>
          <a:bodyPr anchor="ctr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857250" indent="0" algn="ctr">
              <a:buNone/>
              <a:defRPr>
                <a:solidFill>
                  <a:schemeClr val="bg1"/>
                </a:solidFill>
              </a:defRPr>
            </a:lvl3pPr>
            <a:lvl4pPr marL="13208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706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14325" y="223710"/>
            <a:ext cx="8689378" cy="42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2003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539F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14326" y="717258"/>
            <a:ext cx="8513763" cy="396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2003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A0E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2454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4778679"/>
            <a:ext cx="9144000" cy="364821"/>
          </a:xfrm>
          <a:prstGeom prst="rect">
            <a:avLst/>
          </a:prstGeom>
          <a:solidFill>
            <a:srgbClr val="00539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224018"/>
            <a:ext cx="8689378" cy="42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2003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749427"/>
            <a:ext cx="8513763" cy="392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2003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Rectangle 24"/>
          <p:cNvSpPr>
            <a:spLocks noChangeArrowheads="1"/>
          </p:cNvSpPr>
          <p:nvPr userDrawn="1"/>
        </p:nvSpPr>
        <p:spPr bwMode="auto">
          <a:xfrm>
            <a:off x="7193037" y="4868320"/>
            <a:ext cx="19050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n-US" sz="700" b="0" dirty="0">
                <a:solidFill>
                  <a:schemeClr val="bg1"/>
                </a:solidFill>
              </a:rPr>
              <a:t> </a:t>
            </a:r>
            <a:fld id="{921B5E06-F183-4D0B-B290-4EA84B1D0FE0}" type="slidenum">
              <a:rPr lang="en-US" sz="700" b="0">
                <a:solidFill>
                  <a:schemeClr val="bg1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pic>
        <p:nvPicPr>
          <p:cNvPr id="12" name="Picture 2" descr="K:\CorpComm\ExecCommDesign\_1APresentationProduction\_Internal Comm\1_Logos\ABS Companies Logo\D1853_ABS Companies_Logo_halo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767" y="4831602"/>
            <a:ext cx="1003144" cy="25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2"/>
          <p:cNvSpPr>
            <a:spLocks noChangeArrowheads="1"/>
          </p:cNvSpPr>
          <p:nvPr userDrawn="1"/>
        </p:nvSpPr>
        <p:spPr bwMode="auto">
          <a:xfrm>
            <a:off x="0" y="4923064"/>
            <a:ext cx="23050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500" b="0" dirty="0" smtClean="0">
                <a:solidFill>
                  <a:schemeClr val="bg1"/>
                </a:solidFill>
                <a:latin typeface="Calibri" pitchFamily="34" charset="0"/>
              </a:rPr>
              <a:t>ATI Miller</a:t>
            </a:r>
            <a:r>
              <a:rPr lang="en-US" sz="500" b="0" baseline="0" dirty="0" smtClean="0">
                <a:solidFill>
                  <a:schemeClr val="bg1"/>
                </a:solidFill>
                <a:latin typeface="Calibri" pitchFamily="34" charset="0"/>
              </a:rPr>
              <a:t>– November 2016</a:t>
            </a:r>
            <a:endParaRPr lang="en-US" sz="5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4741101"/>
            <a:ext cx="9144000" cy="36576"/>
          </a:xfrm>
          <a:prstGeom prst="rect">
            <a:avLst/>
          </a:prstGeom>
          <a:solidFill>
            <a:srgbClr val="00A0E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79" r:id="rId3"/>
    <p:sldLayoutId id="2147483692" r:id="rId4"/>
    <p:sldLayoutId id="2147483681" r:id="rId5"/>
    <p:sldLayoutId id="2147483683" r:id="rId6"/>
    <p:sldLayoutId id="2147483684" r:id="rId7"/>
    <p:sldLayoutId id="2147483691" r:id="rId8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0" spc="300">
          <a:solidFill>
            <a:srgbClr val="0070C0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115000"/>
        <a:buFont typeface="Wingdings" pitchFamily="2" charset="2"/>
        <a:buChar char="§"/>
        <a:defRPr sz="1800" b="1">
          <a:solidFill>
            <a:schemeClr val="accent3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 b="0">
          <a:solidFill>
            <a:schemeClr val="tx1"/>
          </a:solidFill>
          <a:latin typeface="Calibri Light" panose="020F0302020204030204" pitchFamily="34" charset="0"/>
        </a:defRPr>
      </a:lvl2pPr>
      <a:lvl3pPr marL="1206500" indent="-3492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1600" b="0">
          <a:solidFill>
            <a:schemeClr val="tx1"/>
          </a:solidFill>
          <a:latin typeface="Calibri Light" panose="020F0302020204030204" pitchFamily="34" charset="0"/>
        </a:defRPr>
      </a:lvl3pPr>
      <a:lvl4pPr marL="1647825" indent="-327025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Arial" pitchFamily="34" charset="0"/>
        <a:buChar char="o"/>
        <a:defRPr sz="1400" b="0">
          <a:solidFill>
            <a:schemeClr val="tx1"/>
          </a:solidFill>
          <a:latin typeface="Calibri Light" panose="020F0302020204030204" pitchFamily="34" charset="0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b="0">
          <a:solidFill>
            <a:schemeClr val="tx1"/>
          </a:solidFill>
          <a:latin typeface="Calibri Light" panose="020F0302020204030204" pitchFamily="34" charset="0"/>
        </a:defRPr>
      </a:lvl5pPr>
      <a:lvl6pPr marL="25146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Arial" charset="0"/>
        <a:buChar char="–"/>
        <a:defRPr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Arial" charset="0"/>
        <a:buChar char="–"/>
        <a:defRPr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Arial" charset="0"/>
        <a:buChar char="–"/>
        <a:defRPr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Arial" charset="0"/>
        <a:buChar char="–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5628" y="2186244"/>
            <a:ext cx="4349931" cy="1188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0" rtlCol="0"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BOB MILLER</a:t>
            </a:r>
          </a:p>
          <a:p>
            <a:pPr algn="l">
              <a:spcBef>
                <a:spcPts val="600"/>
              </a:spcBef>
            </a:pPr>
            <a:r>
              <a:rPr lang="en-US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Chairman and CEO</a:t>
            </a:r>
            <a:endParaRPr lang="en-US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ALBERTSONS COMPANIES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r="12981"/>
          <a:stretch/>
        </p:blipFill>
        <p:spPr bwMode="auto">
          <a:xfrm>
            <a:off x="1889764" y="1426820"/>
            <a:ext cx="2053299" cy="270757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 cap="flat">
            <a:solidFill>
              <a:schemeClr val="accent1"/>
            </a:solidFill>
            <a:miter lim="800000"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62085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JOE ALBERTSON’S PHILOSOPHY</a:t>
            </a:r>
            <a:endParaRPr lang="en-US" dirty="0"/>
          </a:p>
        </p:txBody>
      </p:sp>
      <p:pic>
        <p:nvPicPr>
          <p:cNvPr id="4" name="JoesPhilosophy">
            <a:hlinkClick r:id="" action="ppaction://media"/>
          </p:cNvPr>
          <p:cNvPicPr>
            <a:picLocks noGrp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27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21655" y="600126"/>
            <a:ext cx="5003158" cy="3762375"/>
          </a:xfrm>
        </p:spPr>
      </p:pic>
    </p:spTree>
    <p:extLst>
      <p:ext uri="{BB962C8B-B14F-4D97-AF65-F5344CB8AC3E}">
        <p14:creationId xmlns:p14="http://schemas.microsoft.com/office/powerpoint/2010/main" val="3410607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HOTOSHOP"/>
</p:tagLst>
</file>

<file path=ppt/theme/theme1.xml><?xml version="1.0" encoding="utf-8"?>
<a:theme xmlns:a="http://schemas.openxmlformats.org/drawingml/2006/main" name="Safeway Purple">
  <a:themeElements>
    <a:clrScheme name="Custom 11">
      <a:dk1>
        <a:srgbClr val="747474"/>
      </a:dk1>
      <a:lt1>
        <a:srgbClr val="FFFFFF"/>
      </a:lt1>
      <a:dk2>
        <a:srgbClr val="0758A2"/>
      </a:dk2>
      <a:lt2>
        <a:srgbClr val="FFFFFF"/>
      </a:lt2>
      <a:accent1>
        <a:srgbClr val="0758A2"/>
      </a:accent1>
      <a:accent2>
        <a:srgbClr val="E41923"/>
      </a:accent2>
      <a:accent3>
        <a:srgbClr val="3A9CF6"/>
      </a:accent3>
      <a:accent4>
        <a:srgbClr val="7F7F7F"/>
      </a:accent4>
      <a:accent5>
        <a:srgbClr val="00B050"/>
      </a:accent5>
      <a:accent6>
        <a:srgbClr val="FFC000"/>
      </a:accent6>
      <a:hlink>
        <a:srgbClr val="0000FF"/>
      </a:hlink>
      <a:folHlink>
        <a:srgbClr val="800080"/>
      </a:folHlink>
    </a:clrScheme>
    <a:fontScheme name="Safeway Pur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feway Pur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way Purp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way Purpl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way Purpl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way Purp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way Purp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way Purp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way Purple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D8E51"/>
        </a:accent1>
        <a:accent2>
          <a:srgbClr val="00B7A5"/>
        </a:accent2>
        <a:accent3>
          <a:srgbClr val="AAAAAA"/>
        </a:accent3>
        <a:accent4>
          <a:srgbClr val="DADADA"/>
        </a:accent4>
        <a:accent5>
          <a:srgbClr val="FEC6B3"/>
        </a:accent5>
        <a:accent6>
          <a:srgbClr val="00A695"/>
        </a:accent6>
        <a:hlink>
          <a:srgbClr val="063DE8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way Purple 9">
        <a:dk1>
          <a:srgbClr val="000000"/>
        </a:dk1>
        <a:lt1>
          <a:srgbClr val="FFFFFF"/>
        </a:lt1>
        <a:dk2>
          <a:srgbClr val="000000"/>
        </a:dk2>
        <a:lt2>
          <a:srgbClr val="FAB406"/>
        </a:lt2>
        <a:accent1>
          <a:srgbClr val="F05F3C"/>
        </a:accent1>
        <a:accent2>
          <a:srgbClr val="8569FD"/>
        </a:accent2>
        <a:accent3>
          <a:srgbClr val="AAAAAA"/>
        </a:accent3>
        <a:accent4>
          <a:srgbClr val="DADADA"/>
        </a:accent4>
        <a:accent5>
          <a:srgbClr val="F6B6AF"/>
        </a:accent5>
        <a:accent6>
          <a:srgbClr val="785EE5"/>
        </a:accent6>
        <a:hlink>
          <a:srgbClr val="063DE8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way Purple 10">
        <a:dk1>
          <a:srgbClr val="000000"/>
        </a:dk1>
        <a:lt1>
          <a:srgbClr val="FFFFFF"/>
        </a:lt1>
        <a:dk2>
          <a:srgbClr val="000000"/>
        </a:dk2>
        <a:lt2>
          <a:srgbClr val="FAB406"/>
        </a:lt2>
        <a:accent1>
          <a:srgbClr val="F05F3C"/>
        </a:accent1>
        <a:accent2>
          <a:srgbClr val="8569FD"/>
        </a:accent2>
        <a:accent3>
          <a:srgbClr val="AAAAAA"/>
        </a:accent3>
        <a:accent4>
          <a:srgbClr val="DADADA"/>
        </a:accent4>
        <a:accent5>
          <a:srgbClr val="F6B6AF"/>
        </a:accent5>
        <a:accent6>
          <a:srgbClr val="785EE5"/>
        </a:accent6>
        <a:hlink>
          <a:srgbClr val="00B7A5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way Purple 11">
        <a:dk1>
          <a:srgbClr val="000000"/>
        </a:dk1>
        <a:lt1>
          <a:srgbClr val="FFFFFF"/>
        </a:lt1>
        <a:dk2>
          <a:srgbClr val="000000"/>
        </a:dk2>
        <a:lt2>
          <a:srgbClr val="FAB406"/>
        </a:lt2>
        <a:accent1>
          <a:srgbClr val="F05F3C"/>
        </a:accent1>
        <a:accent2>
          <a:srgbClr val="8569FD"/>
        </a:accent2>
        <a:accent3>
          <a:srgbClr val="AAAAAA"/>
        </a:accent3>
        <a:accent4>
          <a:srgbClr val="DADADA"/>
        </a:accent4>
        <a:accent5>
          <a:srgbClr val="F6B6AF"/>
        </a:accent5>
        <a:accent6>
          <a:srgbClr val="785EE5"/>
        </a:accent6>
        <a:hlink>
          <a:srgbClr val="00B7A5"/>
        </a:hlink>
        <a:folHlink>
          <a:srgbClr val="AE86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way Purple 12">
        <a:dk1>
          <a:srgbClr val="000000"/>
        </a:dk1>
        <a:lt1>
          <a:srgbClr val="FFFFFF"/>
        </a:lt1>
        <a:dk2>
          <a:srgbClr val="000000"/>
        </a:dk2>
        <a:lt2>
          <a:srgbClr val="33CCCC"/>
        </a:lt2>
        <a:accent1>
          <a:srgbClr val="F05F3C"/>
        </a:accent1>
        <a:accent2>
          <a:srgbClr val="8569FD"/>
        </a:accent2>
        <a:accent3>
          <a:srgbClr val="AAAAAA"/>
        </a:accent3>
        <a:accent4>
          <a:srgbClr val="DADADA"/>
        </a:accent4>
        <a:accent5>
          <a:srgbClr val="F6B6AF"/>
        </a:accent5>
        <a:accent6>
          <a:srgbClr val="785EE5"/>
        </a:accent6>
        <a:hlink>
          <a:srgbClr val="00B7A5"/>
        </a:hlink>
        <a:folHlink>
          <a:srgbClr val="AE86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way Purple 13">
        <a:dk1>
          <a:srgbClr val="000000"/>
        </a:dk1>
        <a:lt1>
          <a:srgbClr val="FFFFFF"/>
        </a:lt1>
        <a:dk2>
          <a:srgbClr val="000000"/>
        </a:dk2>
        <a:lt2>
          <a:srgbClr val="FFDA8F"/>
        </a:lt2>
        <a:accent1>
          <a:srgbClr val="F05F3C"/>
        </a:accent1>
        <a:accent2>
          <a:srgbClr val="8569FD"/>
        </a:accent2>
        <a:accent3>
          <a:srgbClr val="AAAAAA"/>
        </a:accent3>
        <a:accent4>
          <a:srgbClr val="DADADA"/>
        </a:accent4>
        <a:accent5>
          <a:srgbClr val="F6B6AF"/>
        </a:accent5>
        <a:accent6>
          <a:srgbClr val="785EE5"/>
        </a:accent6>
        <a:hlink>
          <a:srgbClr val="00B7A5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way Purple 1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05F3C"/>
        </a:accent1>
        <a:accent2>
          <a:srgbClr val="8569FD"/>
        </a:accent2>
        <a:accent3>
          <a:srgbClr val="FFFFFF"/>
        </a:accent3>
        <a:accent4>
          <a:srgbClr val="000000"/>
        </a:accent4>
        <a:accent5>
          <a:srgbClr val="F6B6AF"/>
        </a:accent5>
        <a:accent6>
          <a:srgbClr val="785EE5"/>
        </a:accent6>
        <a:hlink>
          <a:srgbClr val="00B7A5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way Purple 15">
        <a:dk1>
          <a:srgbClr val="000000"/>
        </a:dk1>
        <a:lt1>
          <a:srgbClr val="FFFFFF"/>
        </a:lt1>
        <a:dk2>
          <a:srgbClr val="FFDA8F"/>
        </a:dk2>
        <a:lt2>
          <a:srgbClr val="FFFFFF"/>
        </a:lt2>
        <a:accent1>
          <a:srgbClr val="F05F3C"/>
        </a:accent1>
        <a:accent2>
          <a:srgbClr val="8569FD"/>
        </a:accent2>
        <a:accent3>
          <a:srgbClr val="FFFFFF"/>
        </a:accent3>
        <a:accent4>
          <a:srgbClr val="000000"/>
        </a:accent4>
        <a:accent5>
          <a:srgbClr val="F6B6AF"/>
        </a:accent5>
        <a:accent6>
          <a:srgbClr val="785EE5"/>
        </a:accent6>
        <a:hlink>
          <a:srgbClr val="00B7A5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9199</TotalTime>
  <Words>12</Words>
  <Application>Microsoft Office PowerPoint</Application>
  <PresentationFormat>On-screen Show (16:9)</PresentationFormat>
  <Paragraphs>6</Paragraphs>
  <Slides>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Safeway Purple</vt:lpstr>
      <vt:lpstr>ALBERTSONS COMPANIES </vt:lpstr>
      <vt:lpstr>JOE ALBERTSON’S PHILOSOPHY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Jeffrey Yao</dc:creator>
  <cp:lastModifiedBy>Carmell</cp:lastModifiedBy>
  <cp:revision>1282</cp:revision>
  <cp:lastPrinted>2016-10-07T20:48:23Z</cp:lastPrinted>
  <dcterms:created xsi:type="dcterms:W3CDTF">2016-11-30T02:02:56Z</dcterms:created>
  <dcterms:modified xsi:type="dcterms:W3CDTF">2016-12-02T23:10:00Z</dcterms:modified>
</cp:coreProperties>
</file>